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4"/>
  </p:notesMasterIdLst>
  <p:handoutMasterIdLst>
    <p:handoutMasterId r:id="rId5"/>
  </p:handoutMasterIdLst>
  <p:sldIdLst>
    <p:sldId id="2738" r:id="rId2"/>
    <p:sldId id="2732" r:id="rId3"/>
  </p:sldIdLst>
  <p:sldSz cx="9144000" cy="6858000" type="screen4x3"/>
  <p:notesSz cx="9929813" cy="67945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56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1180" initials="j" lastIdx="1" clrIdx="0">
    <p:extLst>
      <p:ext uri="{19B8F6BF-5375-455C-9EA6-DF929625EA0E}">
        <p15:presenceInfo xmlns:p15="http://schemas.microsoft.com/office/powerpoint/2012/main" userId="ja118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B0F0"/>
    <a:srgbClr val="FFFFFF"/>
    <a:srgbClr val="1D2088"/>
    <a:srgbClr val="DCE6F2"/>
    <a:srgbClr val="F9B72B"/>
    <a:srgbClr val="4D4D4D"/>
    <a:srgbClr val="1C1C1C"/>
    <a:srgbClr val="601986"/>
    <a:srgbClr val="00A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676" autoAdjust="0"/>
    <p:restoredTop sz="94238" autoAdjust="0"/>
  </p:normalViewPr>
  <p:slideViewPr>
    <p:cSldViewPr showGuides="1">
      <p:cViewPr varScale="1">
        <p:scale>
          <a:sx n="68" d="100"/>
          <a:sy n="68" d="100"/>
        </p:scale>
        <p:origin x="1116" y="60"/>
      </p:cViewPr>
      <p:guideLst>
        <p:guide orient="horz" pos="2205"/>
        <p:guide pos="2880"/>
        <p:guide pos="5602"/>
      </p:guideLst>
    </p:cSldViewPr>
  </p:slideViewPr>
  <p:outlineViewPr>
    <p:cViewPr>
      <p:scale>
        <a:sx n="33" d="100"/>
        <a:sy n="33" d="100"/>
      </p:scale>
      <p:origin x="0" y="-12642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1752" y="54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2653" cy="341087"/>
          </a:xfrm>
          <a:prstGeom prst="rect">
            <a:avLst/>
          </a:prstGeom>
        </p:spPr>
        <p:txBody>
          <a:bodyPr vert="horz" lIns="92100" tIns="46051" rIns="92100" bIns="46051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3965" y="2"/>
            <a:ext cx="4304250" cy="341087"/>
          </a:xfrm>
          <a:prstGeom prst="rect">
            <a:avLst/>
          </a:prstGeom>
        </p:spPr>
        <p:txBody>
          <a:bodyPr vert="horz" lIns="92100" tIns="46051" rIns="92100" bIns="46051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44A7D08-45A8-42C1-9C0D-48CDA785B6E4}" type="datetimeFigureOut">
              <a:rPr lang="ja-JP" altLang="en-US"/>
              <a:pPr>
                <a:defRPr/>
              </a:pPr>
              <a:t>2021/8/24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53414"/>
            <a:ext cx="4302653" cy="339484"/>
          </a:xfrm>
          <a:prstGeom prst="rect">
            <a:avLst/>
          </a:prstGeom>
        </p:spPr>
        <p:txBody>
          <a:bodyPr vert="horz" lIns="92100" tIns="46051" rIns="92100" bIns="46051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3965" y="6453414"/>
            <a:ext cx="4304250" cy="339484"/>
          </a:xfrm>
          <a:prstGeom prst="rect">
            <a:avLst/>
          </a:prstGeom>
        </p:spPr>
        <p:txBody>
          <a:bodyPr vert="horz" wrap="square" lIns="92100" tIns="46051" rIns="92100" bIns="460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1BCA36-1984-4105-9FCD-5BDF5683D7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872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4302653" cy="3410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00" tIns="46051" rIns="92100" bIns="460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7164" y="2"/>
            <a:ext cx="4302653" cy="3410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00" tIns="46051" rIns="92100" bIns="460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511" y="3228311"/>
            <a:ext cx="7280797" cy="30569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00" tIns="46051" rIns="92100" bIns="46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3413"/>
            <a:ext cx="4302653" cy="3410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00" tIns="46051" rIns="92100" bIns="460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7164" y="6453413"/>
            <a:ext cx="4302653" cy="3410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00" tIns="46051" rIns="92100" bIns="460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92F370-8F8F-4D8B-9DF3-4B7D94F545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3094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1675" y="808038"/>
            <a:ext cx="5389563" cy="4043362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826" y="5120601"/>
            <a:ext cx="5435060" cy="4852000"/>
          </a:xfrm>
        </p:spPr>
        <p:txBody>
          <a:bodyPr/>
          <a:lstStyle/>
          <a:p>
            <a:r>
              <a:rPr lang="ja-JP" altLang="en-US" dirty="0"/>
              <a:t>仕事は、ファイナンシャルプランナー、特に保険がメインなんですが、</a:t>
            </a:r>
            <a:r>
              <a:rPr lang="en-US" altLang="ja-JP" dirty="0"/>
              <a:t>11</a:t>
            </a:r>
            <a:r>
              <a:rPr lang="ja-JP" altLang="en-US" dirty="0"/>
              <a:t>年目</a:t>
            </a:r>
          </a:p>
          <a:p>
            <a:r>
              <a:rPr lang="en-US" altLang="ja-JP" dirty="0"/>
              <a:t>4500</a:t>
            </a:r>
            <a:r>
              <a:rPr lang="ja-JP" altLang="en-US" dirty="0"/>
              <a:t>回位は個人面談をしています</a:t>
            </a:r>
          </a:p>
          <a:p>
            <a:endParaRPr lang="ja-JP" altLang="en-US" dirty="0"/>
          </a:p>
          <a:p>
            <a:r>
              <a:rPr lang="ja-JP" altLang="en-US" dirty="0"/>
              <a:t>ひめまま杉並として、</a:t>
            </a:r>
          </a:p>
        </p:txBody>
      </p:sp>
    </p:spTree>
    <p:extLst>
      <p:ext uri="{BB962C8B-B14F-4D97-AF65-F5344CB8AC3E}">
        <p14:creationId xmlns:p14="http://schemas.microsoft.com/office/powerpoint/2010/main" val="207451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6379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9077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6883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4683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10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2393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2" r:id="rId3"/>
    <p:sldLayoutId id="2147483913" r:id="rId4"/>
    <p:sldLayoutId id="2147483914" r:id="rId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b="1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b="1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b="1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b="1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b="1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FEEB6C53-1E97-4295-90E8-52F5C4985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84" y="980728"/>
            <a:ext cx="3778469" cy="2625415"/>
          </a:xfrm>
          <a:prstGeom prst="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74577" y="465516"/>
            <a:ext cx="1381107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加藤 理</a:t>
            </a: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217252" y="875361"/>
            <a:ext cx="555531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115616" y="214549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b="1" dirty="0">
                <a:solidFill>
                  <a:schemeClr val="accent2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あや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50A0F5F-A84E-4E59-B1A5-B39FFC640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8" r="17728"/>
          <a:stretch/>
        </p:blipFill>
        <p:spPr>
          <a:xfrm>
            <a:off x="505943" y="4092471"/>
            <a:ext cx="1844667" cy="2614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E7196DFD-D23B-436A-8000-542B9E8A5CEA}"/>
              </a:ext>
            </a:extLst>
          </p:cNvPr>
          <p:cNvSpPr txBox="1">
            <a:spLocks noChangeArrowheads="1"/>
          </p:cNvSpPr>
          <p:nvPr/>
        </p:nvSpPr>
        <p:spPr>
          <a:xfrm>
            <a:off x="107532" y="1042541"/>
            <a:ext cx="7920852" cy="253047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z="20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</a:t>
            </a:r>
            <a:r>
              <a:rPr kumimoji="0" lang="ja-JP" altLang="en-US" sz="24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国の年金</a:t>
            </a:r>
            <a:r>
              <a:rPr kumimoji="0" lang="ja-JP" altLang="en-US" sz="20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が大好き」で「</a:t>
            </a:r>
            <a:r>
              <a:rPr kumimoji="0" lang="ja-JP" altLang="en-US" sz="24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スマホ代</a:t>
            </a:r>
            <a:r>
              <a:rPr kumimoji="0" lang="ja-JP" altLang="en-US" sz="20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マニア」という</a:t>
            </a:r>
            <a:endParaRPr kumimoji="0" lang="en-US" altLang="ja-JP" sz="2000" b="1" dirty="0">
              <a:solidFill>
                <a:srgbClr val="C00000"/>
              </a:solidFill>
              <a:effectLst>
                <a:glow rad="190500">
                  <a:schemeClr val="bg1"/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0" lang="en-US" altLang="ja-JP" sz="20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IFA</a:t>
            </a:r>
            <a:r>
              <a:rPr kumimoji="0" lang="ja-JP" altLang="en-US" sz="20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／独立系ファイナンシャルアドバイザー、お金の専門家</a:t>
            </a:r>
          </a:p>
          <a:p>
            <a:endParaRPr kumimoji="0" lang="en-US" altLang="ja-JP" sz="2000" b="1" dirty="0">
              <a:solidFill>
                <a:srgbClr val="C00000"/>
              </a:solidFill>
              <a:effectLst>
                <a:glow rad="190500">
                  <a:schemeClr val="bg1"/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0" lang="ja-JP" altLang="en-US" sz="20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「怖い投資」と「コワくない投資」をわけて考える</a:t>
            </a:r>
            <a:endParaRPr kumimoji="0" lang="en-US" altLang="ja-JP" sz="2000" b="1" dirty="0">
              <a:solidFill>
                <a:srgbClr val="C00000"/>
              </a:solidFill>
              <a:effectLst>
                <a:glow rad="190500">
                  <a:schemeClr val="bg1"/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0" lang="ja-JP" altLang="en-US" sz="20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「辛い節約」ではなく「ツラくない節約」を志す</a:t>
            </a:r>
            <a:endParaRPr kumimoji="0" lang="en-US" altLang="ja-JP" sz="2000" b="1" dirty="0">
              <a:solidFill>
                <a:srgbClr val="C00000"/>
              </a:solidFill>
              <a:effectLst>
                <a:glow rad="190500">
                  <a:schemeClr val="bg1"/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0" lang="ja-JP" altLang="en-US" sz="20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ことで「我が家の将来は安泰」と言える家族を増やしている。</a:t>
            </a:r>
            <a:br>
              <a:rPr kumimoji="0" lang="en-US" altLang="ja-JP" sz="20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endParaRPr kumimoji="0" lang="en-US" altLang="ja-JP" sz="2000" b="1" dirty="0">
              <a:solidFill>
                <a:srgbClr val="C00000"/>
              </a:solidFill>
              <a:effectLst>
                <a:glow rad="190500">
                  <a:schemeClr val="bg1"/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0" lang="ja-JP" altLang="en-US" sz="20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集客が難しいといわれる、投資・金融業界で</a:t>
            </a:r>
            <a:endParaRPr kumimoji="0" lang="en-US" altLang="ja-JP" sz="2000" b="1" dirty="0">
              <a:solidFill>
                <a:srgbClr val="C00000"/>
              </a:solidFill>
              <a:effectLst>
                <a:glow rad="190500">
                  <a:schemeClr val="bg1"/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0" lang="ja-JP" altLang="en-US" sz="20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１年で</a:t>
            </a:r>
            <a:r>
              <a:rPr kumimoji="0" lang="en-US" altLang="ja-JP" sz="20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182</a:t>
            </a:r>
            <a:r>
              <a:rPr kumimoji="0" lang="ja-JP" altLang="en-US" sz="20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回のセミナー、個別相談は</a:t>
            </a:r>
            <a:r>
              <a:rPr kumimoji="0" lang="en-US" altLang="ja-JP" sz="20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kumimoji="0" lang="ja-JP" altLang="en-US" sz="20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ヶ月待ちが続く集客を実現。</a:t>
            </a:r>
            <a:endParaRPr kumimoji="0" lang="en-US" altLang="ja-JP" sz="2000" b="1" dirty="0">
              <a:solidFill>
                <a:srgbClr val="C00000"/>
              </a:solidFill>
              <a:effectLst>
                <a:glow rad="190500">
                  <a:schemeClr val="bg1"/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0" lang="ja-JP" altLang="en-US" sz="1200" b="1" dirty="0">
              <a:solidFill>
                <a:srgbClr val="C00000"/>
              </a:solidFill>
              <a:effectLst>
                <a:glow rad="190500">
                  <a:schemeClr val="bg1"/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" name="図 2" descr="文字の書かれた紙&#10;&#10;自動的に生成された説明">
            <a:extLst>
              <a:ext uri="{FF2B5EF4-FFF2-40B4-BE49-F238E27FC236}">
                <a16:creationId xmlns:a16="http://schemas.microsoft.com/office/drawing/2014/main" id="{2D077811-6159-462D-B3CA-79D96A114C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10" y="4704393"/>
            <a:ext cx="2788784" cy="2091588"/>
          </a:xfrm>
          <a:prstGeom prst="rect">
            <a:avLst/>
          </a:prstGeom>
        </p:spPr>
      </p:pic>
      <p:pic>
        <p:nvPicPr>
          <p:cNvPr id="11" name="図 10" descr="ボックス, 食品, マグカップ, 時計 が含まれている画像&#10;&#10;自動的に生成された説明">
            <a:extLst>
              <a:ext uri="{FF2B5EF4-FFF2-40B4-BE49-F238E27FC236}">
                <a16:creationId xmlns:a16="http://schemas.microsoft.com/office/drawing/2014/main" id="{7429D846-9E39-4C10-AC6C-027CD5B9E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69" y="4265297"/>
            <a:ext cx="830320" cy="1976951"/>
          </a:xfrm>
          <a:prstGeom prst="rect">
            <a:avLst/>
          </a:prstGeom>
        </p:spPr>
      </p:pic>
      <p:pic>
        <p:nvPicPr>
          <p:cNvPr id="13" name="図 1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FA45457-068F-4E30-8285-41C27B78E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46" y="3642656"/>
            <a:ext cx="2068582" cy="31533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58EC2D7-52B6-4268-9675-497D6A9E60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23377"/>
            <a:ext cx="974336" cy="2299433"/>
          </a:xfrm>
          <a:prstGeom prst="rect">
            <a:avLst/>
          </a:prstGeom>
        </p:spPr>
      </p:pic>
      <p:pic>
        <p:nvPicPr>
          <p:cNvPr id="7" name="図 6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05A9B6F3-4A82-4688-A8C1-35691BCF65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58" y="-11359"/>
            <a:ext cx="2670727" cy="1088322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2DC84CE9-4EA7-4DA6-BA9E-797D7024137D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692696"/>
            <a:ext cx="3286180" cy="25543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z="1600" b="1" dirty="0"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オンライン動画コース</a:t>
            </a:r>
            <a:endParaRPr kumimoji="0" lang="en-US" altLang="ja-JP" sz="1600" b="1" dirty="0">
              <a:solidFill>
                <a:srgbClr val="C00000"/>
              </a:solidFill>
              <a:effectLst>
                <a:glow rad="190500">
                  <a:schemeClr val="bg1"/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0" lang="ja-JP" altLang="en-US" sz="1050" b="1" dirty="0">
              <a:solidFill>
                <a:srgbClr val="C00000"/>
              </a:solidFill>
              <a:effectLst>
                <a:glow rad="190500">
                  <a:schemeClr val="bg1"/>
                </a:glow>
              </a:effectLst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4290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1786D12-F86B-4460-BD50-5C59D1B41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98" y="2529808"/>
            <a:ext cx="4021666" cy="257748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4DDF92-9BAE-4915-85D9-D1D9029CE153}"/>
              </a:ext>
            </a:extLst>
          </p:cNvPr>
          <p:cNvSpPr txBox="1"/>
          <p:nvPr/>
        </p:nvSpPr>
        <p:spPr>
          <a:xfrm>
            <a:off x="2267744" y="1916832"/>
            <a:ext cx="408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spc="300" dirty="0">
                <a:solidFill>
                  <a:srgbClr val="C00000"/>
                </a:solidFill>
                <a:latin typeface="+mn-ea"/>
                <a:ea typeface="+mn-ea"/>
              </a:rPr>
              <a:t>ママのための</a:t>
            </a:r>
            <a:endParaRPr lang="ja-JP" altLang="en-US" sz="4400" b="1" spc="3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81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デザインの設定">
  <a:themeElements>
    <a:clrScheme name="あやの基本色">
      <a:dk1>
        <a:srgbClr val="C00000"/>
      </a:dk1>
      <a:lt1>
        <a:srgbClr val="FFFFFF"/>
      </a:lt1>
      <a:dk2>
        <a:srgbClr val="C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31794</TotalTime>
  <Words>141</Words>
  <Application>Microsoft Office PowerPoint</Application>
  <PresentationFormat>画面に合わせる (4:3)</PresentationFormat>
  <Paragraphs>16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メイリオ</vt:lpstr>
      <vt:lpstr>Arial</vt:lpstr>
      <vt:lpstr>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おかねのしょうがっこう</dc:title>
  <dc:creator>加藤理</dc:creator>
  <cp:lastModifiedBy>加藤 理</cp:lastModifiedBy>
  <cp:revision>2160</cp:revision>
  <cp:lastPrinted>2021-08-17T23:15:06Z</cp:lastPrinted>
  <dcterms:created xsi:type="dcterms:W3CDTF">2011-02-14T09:12:30Z</dcterms:created>
  <dcterms:modified xsi:type="dcterms:W3CDTF">2021-08-24T02:28:20Z</dcterms:modified>
</cp:coreProperties>
</file>